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79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7" r:id="rId11"/>
    <p:sldId id="292" r:id="rId12"/>
    <p:sldId id="293" r:id="rId13"/>
    <p:sldId id="294" r:id="rId14"/>
    <p:sldId id="295" r:id="rId15"/>
    <p:sldId id="296" r:id="rId16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уйвал Ольга Витальевна,(6553)4274" initials="БОВ" lastIdx="3" clrIdx="0">
    <p:extLst>
      <p:ext uri="{19B8F6BF-5375-455C-9EA6-DF929625EA0E}">
        <p15:presenceInfo xmlns:p15="http://schemas.microsoft.com/office/powerpoint/2012/main" userId="Буйвал Ольга Витальевна,(6553)427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6FF"/>
    <a:srgbClr val="92B3F6"/>
    <a:srgbClr val="98C0F0"/>
    <a:srgbClr val="3CA4E4"/>
    <a:srgbClr val="295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9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6135-8C10-463B-A8B2-F6D5D1A5DAF3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97347-5828-438C-8689-83553187B3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61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8934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815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552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018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176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3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533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821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66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94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57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27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52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0EA64-29EB-41FA-ABB4-AF160414322E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60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6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84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51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3971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3333" y="1079318"/>
            <a:ext cx="10729067" cy="650303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333" b="1" cap="all" baseline="0">
                <a:solidFill>
                  <a:srgbClr val="19488C"/>
                </a:solidFill>
              </a:defRPr>
            </a:lvl1pPr>
          </a:lstStyle>
          <a:p>
            <a:r>
              <a:rPr lang="uk-UA" dirty="0"/>
              <a:t>Заголовок слайда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853335" y="1729621"/>
            <a:ext cx="10729065" cy="4390571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10856451" y="368480"/>
            <a:ext cx="858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Franklin Gothic Book"/>
                <a:ea typeface="+mn-ea"/>
                <a:cs typeface="Franklin Gothic Boo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8D05C9-8B1E-8C46-BA1C-D80BC62A10FF}" type="slidenum">
              <a:rPr lang="en-US" sz="1200" smtClean="0">
                <a:solidFill>
                  <a:srgbClr val="FF0000"/>
                </a:solidFill>
              </a:rPr>
              <a:pPr/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42" y="197301"/>
            <a:ext cx="2714663" cy="611227"/>
          </a:xfrm>
          <a:prstGeom prst="rect">
            <a:avLst/>
          </a:prstGeom>
        </p:spPr>
      </p:pic>
      <p:pic>
        <p:nvPicPr>
          <p:cNvPr id="9" name="Picture 2" descr="D:\Work\Транснефть\Транснефть.материалы\Транснефть.материалы\1. Логотип\1. Лого ТН рус\Transneft_logo1.jp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1627" y="82560"/>
            <a:ext cx="2983736" cy="6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8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33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79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55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8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62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56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7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44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5FBB3-58AD-49E3-9EB2-B0AA9DB2C712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269D1-24FE-4CE5-BA4E-6AECED8D2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36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790" y="2159522"/>
            <a:ext cx="777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Дипломная работа </a:t>
            </a:r>
            <a:r>
              <a:rPr lang="ru-RU" sz="2000" dirty="0"/>
              <a:t>на тему:</a:t>
            </a:r>
          </a:p>
          <a:p>
            <a:r>
              <a:rPr lang="ru-RU" dirty="0"/>
              <a:t> </a:t>
            </a:r>
          </a:p>
          <a:p>
            <a:pPr algn="ctr"/>
            <a:r>
              <a:rPr lang="ru-RU" b="1" dirty="0"/>
              <a:t>"Распознавание объектов на основе алгоритмов классификации CNN"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r>
              <a:rPr lang="ru-RU" b="1" dirty="0"/>
              <a:t> </a:t>
            </a:r>
            <a:endParaRPr lang="ru-RU" dirty="0"/>
          </a:p>
          <a:p>
            <a:pPr algn="r"/>
            <a:r>
              <a:rPr lang="ru-RU" dirty="0"/>
              <a:t>Автор: Уваров Дмитрий</a:t>
            </a:r>
          </a:p>
          <a:p>
            <a:pPr algn="r"/>
            <a:r>
              <a:rPr lang="ru-RU" dirty="0"/>
              <a:t>Группа: D</a:t>
            </a:r>
            <a:r>
              <a:rPr lang="en-US" dirty="0"/>
              <a:t>SU</a:t>
            </a:r>
            <a:r>
              <a:rPr lang="ru-RU" dirty="0"/>
              <a:t>-15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3175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7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10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10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https://i2.wp.com/miro.medium.com/0*AgeFXHiSqepXslw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60" y="1090246"/>
            <a:ext cx="9233488" cy="50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11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11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latin typeface="+mj-lt"/>
              </a:rPr>
              <a:t>РУЗУЛЬТАТЫ</a:t>
            </a:r>
            <a:endParaRPr lang="en-US" b="1" dirty="0" smtClean="0">
              <a:latin typeface="+mj-lt"/>
            </a:endParaRPr>
          </a:p>
          <a:p>
            <a:r>
              <a:rPr lang="ru-RU" i="1" dirty="0" smtClean="0"/>
              <a:t>Полученные результаты</a:t>
            </a:r>
            <a:endParaRPr lang="ru-RU" dirty="0"/>
          </a:p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516972" y="6045576"/>
            <a:ext cx="4395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Модель </a:t>
            </a:r>
            <a:r>
              <a:rPr lang="ru-RU" dirty="0"/>
              <a:t>определяет </a:t>
            </a:r>
            <a:r>
              <a:rPr lang="ru-RU" dirty="0" smtClean="0"/>
              <a:t>человека </a:t>
            </a:r>
            <a:r>
              <a:rPr lang="ru-RU" dirty="0"/>
              <a:t>с </a:t>
            </a:r>
            <a:r>
              <a:rPr lang="ru-RU" dirty="0" smtClean="0"/>
              <a:t>сигаретой</a:t>
            </a:r>
            <a:endParaRPr lang="ru-RU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0" t="27858" r="25000" b="33371"/>
          <a:stretch>
            <a:fillRect/>
          </a:stretch>
        </p:blipFill>
        <p:spPr bwMode="auto">
          <a:xfrm>
            <a:off x="556957" y="1968039"/>
            <a:ext cx="4850786" cy="4077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50868" r="57532" b="10005"/>
          <a:stretch>
            <a:fillRect/>
          </a:stretch>
        </p:blipFill>
        <p:spPr bwMode="auto">
          <a:xfrm>
            <a:off x="6240001" y="1968039"/>
            <a:ext cx="4564829" cy="404470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937166" y="6045576"/>
            <a:ext cx="4395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Модель </a:t>
            </a:r>
            <a:r>
              <a:rPr lang="ru-RU" dirty="0"/>
              <a:t>определяет </a:t>
            </a:r>
            <a:r>
              <a:rPr lang="ru-RU" dirty="0" smtClean="0"/>
              <a:t>человека </a:t>
            </a:r>
            <a:r>
              <a:rPr lang="ru-RU" dirty="0"/>
              <a:t>с оружием</a:t>
            </a:r>
          </a:p>
        </p:txBody>
      </p:sp>
    </p:spTree>
    <p:extLst>
      <p:ext uri="{BB962C8B-B14F-4D97-AF65-F5344CB8AC3E}">
        <p14:creationId xmlns:p14="http://schemas.microsoft.com/office/powerpoint/2010/main" val="30755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12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12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latin typeface="+mj-lt"/>
              </a:rPr>
              <a:t>РУЗУЛЬТАТЫ</a:t>
            </a:r>
            <a:endParaRPr lang="en-US" b="1" dirty="0" smtClean="0">
              <a:latin typeface="+mj-lt"/>
            </a:endParaRPr>
          </a:p>
          <a:p>
            <a:r>
              <a:rPr lang="ru-RU" i="1" dirty="0" smtClean="0"/>
              <a:t>Полученные результаты</a:t>
            </a:r>
            <a:endParaRPr lang="ru-RU" dirty="0"/>
          </a:p>
          <a:p>
            <a:r>
              <a:rPr lang="en-US" dirty="0"/>
              <a:t> 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47067" r="57474" b="14435"/>
          <a:stretch>
            <a:fillRect/>
          </a:stretch>
        </p:blipFill>
        <p:spPr bwMode="auto">
          <a:xfrm>
            <a:off x="874249" y="1968039"/>
            <a:ext cx="4300125" cy="411495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t="32451" r="56889" b="30017"/>
          <a:stretch>
            <a:fillRect/>
          </a:stretch>
        </p:blipFill>
        <p:spPr bwMode="auto">
          <a:xfrm>
            <a:off x="5964698" y="1968039"/>
            <a:ext cx="4467328" cy="4077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554514" y="6082992"/>
            <a:ext cx="328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Модель обучена до уровня 64%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80463" y="6082992"/>
            <a:ext cx="3403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Модель обучена до уровня 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7</a:t>
            </a:r>
            <a:r>
              <a:rPr lang="ru-RU" dirty="0" smtClean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2%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14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13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13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latin typeface="+mj-lt"/>
              </a:rPr>
              <a:t>РУЗУЛЬТАТЫ</a:t>
            </a:r>
            <a:endParaRPr lang="en-US" b="1" dirty="0" smtClean="0">
              <a:latin typeface="+mj-lt"/>
            </a:endParaRPr>
          </a:p>
          <a:p>
            <a:r>
              <a:rPr lang="ru-RU" i="1" dirty="0" smtClean="0"/>
              <a:t>Полученные результаты</a:t>
            </a:r>
            <a:endParaRPr lang="ru-RU" dirty="0"/>
          </a:p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21185" y="6078403"/>
            <a:ext cx="5274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Модель </a:t>
            </a:r>
            <a:r>
              <a:rPr lang="ru-RU" dirty="0" smtClean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не верно определяет человека с пистолетом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435" y="6082992"/>
            <a:ext cx="5263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Модель </a:t>
            </a:r>
            <a:r>
              <a:rPr lang="ru-RU" dirty="0" smtClean="0"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правильно определяет человека без оружия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27699" r="57570" b="35023"/>
          <a:stretch>
            <a:fillRect/>
          </a:stretch>
        </p:blipFill>
        <p:spPr bwMode="auto">
          <a:xfrm>
            <a:off x="767351" y="2000867"/>
            <a:ext cx="4513918" cy="4077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t="33014" r="57523" b="30017"/>
          <a:stretch>
            <a:fillRect/>
          </a:stretch>
        </p:blipFill>
        <p:spPr bwMode="auto">
          <a:xfrm>
            <a:off x="6011049" y="2000866"/>
            <a:ext cx="4408148" cy="4077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7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14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14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972272"/>
            <a:ext cx="1005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latin typeface="+mj-lt"/>
              </a:rPr>
              <a:t>ИТОГИ</a:t>
            </a:r>
          </a:p>
          <a:p>
            <a:pPr lvl="0" algn="ctr"/>
            <a:endParaRPr lang="ru-RU" b="1" dirty="0">
              <a:latin typeface="+mj-lt"/>
            </a:endParaRPr>
          </a:p>
          <a:p>
            <a:pPr lvl="0" algn="ctr"/>
            <a:endParaRPr lang="ru-RU" b="1" dirty="0">
              <a:latin typeface="+mj-lt"/>
            </a:endParaRPr>
          </a:p>
          <a:p>
            <a:r>
              <a:rPr lang="ru-RU" dirty="0" smtClean="0"/>
              <a:t>           Сравнение </a:t>
            </a:r>
            <a:r>
              <a:rPr lang="ru-RU" dirty="0"/>
              <a:t>итоговой модели с аналогичными решениями проведено условно, как уже было описано выше аналогичные решения по определению вооруженных людей используют выборку состоящую из 40000 изображений и получают итоговую точность около 82%. Что может говорить о достаточно приемлемом результате нашего эксперимента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           Модель </a:t>
            </a:r>
            <a:r>
              <a:rPr lang="ru-RU" dirty="0"/>
              <a:t>может верно классифицировать большинство изображений. Точность модели в районе 75% показывает значимые результаты, который можно пытаться применять для решения бизнес-задач.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43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15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15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44753" y="3299627"/>
            <a:ext cx="1005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latin typeface="+mj-lt"/>
              </a:rPr>
              <a:t>СПАСИБО ЗА ВНИМАНИЕ!</a:t>
            </a:r>
          </a:p>
          <a:p>
            <a:pPr lvl="0" algn="ctr"/>
            <a:endParaRPr lang="ru-RU" b="1" dirty="0">
              <a:latin typeface="+mj-lt"/>
            </a:endParaRPr>
          </a:p>
          <a:p>
            <a:pPr lvl="0" algn="ctr"/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834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2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2991" y="913919"/>
            <a:ext cx="119575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 smtClean="0"/>
              <a:t>ПОСТАНОВКА </a:t>
            </a:r>
            <a:r>
              <a:rPr lang="ru-RU" sz="2400" b="1" dirty="0"/>
              <a:t>ЗАДАЧИ</a:t>
            </a:r>
          </a:p>
          <a:p>
            <a:r>
              <a:rPr lang="ru-RU" sz="2400" dirty="0"/>
              <a:t>	</a:t>
            </a:r>
          </a:p>
          <a:p>
            <a:pPr algn="just"/>
            <a:r>
              <a:rPr lang="ru-RU" sz="2400" dirty="0"/>
              <a:t>	Задача, решаемая в данной работе, состоит в обучении на скриншотах из мультсериала Симпсоны модели машинного обучения распознавать с приемлемой точностью тестовые картинки с изображением реальных людей. Для решения будет использована </a:t>
            </a:r>
            <a:r>
              <a:rPr lang="ru-RU" sz="2400" dirty="0" err="1"/>
              <a:t>сверточная</a:t>
            </a:r>
            <a:r>
              <a:rPr lang="ru-RU" sz="2400" dirty="0"/>
              <a:t> нейронная </a:t>
            </a:r>
            <a:r>
              <a:rPr lang="ru-RU" sz="2400" dirty="0" smtClean="0"/>
              <a:t>сеть </a:t>
            </a:r>
            <a:r>
              <a:rPr lang="ru-RU" sz="2400" dirty="0"/>
              <a:t>и визуальные </a:t>
            </a:r>
            <a:r>
              <a:rPr lang="ru-RU" sz="2400" dirty="0" err="1"/>
              <a:t>трансформеры</a:t>
            </a:r>
            <a:r>
              <a:rPr lang="ru-RU" sz="2400" dirty="0"/>
              <a:t> </a:t>
            </a:r>
            <a:r>
              <a:rPr lang="ru-RU" sz="2400" dirty="0"/>
              <a:t>для классификации изображений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 smtClean="0"/>
              <a:t>     Определение </a:t>
            </a:r>
            <a:r>
              <a:rPr lang="ru-RU" sz="2400" dirty="0"/>
              <a:t>действий объектов по фотоматериалам (стоп-кадрам) может найти применение в области охраны правопорядка или проверки на соответствие возрастным ограничениям (сцены употребления алкоголя и табачных изделий, наличия огнестрельного оружия и др.) различного фото или видео контента.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2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6" t="31288" r="25982" b="37412"/>
          <a:stretch/>
        </p:blipFill>
        <p:spPr bwMode="auto">
          <a:xfrm>
            <a:off x="658761" y="5259977"/>
            <a:ext cx="1524000" cy="12880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5" t="21066" r="25801" b="47243"/>
          <a:stretch/>
        </p:blipFill>
        <p:spPr bwMode="auto">
          <a:xfrm>
            <a:off x="2684207" y="5259977"/>
            <a:ext cx="1533834" cy="13273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9" t="42052" r="25769" b="26937"/>
          <a:stretch/>
        </p:blipFill>
        <p:spPr bwMode="auto">
          <a:xfrm>
            <a:off x="4640826" y="5259977"/>
            <a:ext cx="1651820" cy="13076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4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3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2991" y="913919"/>
            <a:ext cx="119575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sz="2400" dirty="0" smtClean="0"/>
          </a:p>
          <a:p>
            <a:pPr lvl="0" algn="ctr"/>
            <a:endParaRPr lang="en-US" sz="2400" dirty="0"/>
          </a:p>
          <a:p>
            <a:pPr lvl="0" algn="ctr"/>
            <a:endParaRPr lang="en-US" sz="2400" dirty="0" smtClean="0"/>
          </a:p>
          <a:p>
            <a:pPr lvl="0" algn="ctr"/>
            <a:endParaRPr lang="en-US" sz="2400" dirty="0"/>
          </a:p>
          <a:p>
            <a:pPr lvl="0" algn="ctr"/>
            <a:endParaRPr lang="en-US" sz="2400" dirty="0" smtClean="0"/>
          </a:p>
          <a:p>
            <a:pPr lvl="0" algn="ctr"/>
            <a:endParaRPr lang="en-US" sz="2400" dirty="0"/>
          </a:p>
          <a:p>
            <a:pPr lvl="0" algn="ctr"/>
            <a:endParaRPr lang="en-US" sz="2400" dirty="0" smtClean="0"/>
          </a:p>
          <a:p>
            <a:pPr lvl="0" algn="ctr"/>
            <a:endParaRPr lang="en-US" sz="2400" dirty="0"/>
          </a:p>
          <a:p>
            <a:pPr lvl="0" algn="ctr"/>
            <a:endParaRPr lang="en-US" sz="2400" dirty="0" smtClean="0"/>
          </a:p>
          <a:p>
            <a:pPr lvl="0" algn="ctr"/>
            <a:endParaRPr lang="en-US" sz="2400" dirty="0"/>
          </a:p>
          <a:p>
            <a:pPr lvl="0" algn="ctr"/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3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10614" y="1375584"/>
            <a:ext cx="110607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Метрики качества для оценки работы </a:t>
            </a:r>
            <a:r>
              <a:rPr lang="ru-RU" b="1" dirty="0" smtClean="0"/>
              <a:t>модели</a:t>
            </a:r>
            <a:endParaRPr lang="en-US" b="1" dirty="0" smtClean="0"/>
          </a:p>
          <a:p>
            <a:pPr algn="ctr"/>
            <a:endParaRPr lang="ru-RU" b="1" dirty="0"/>
          </a:p>
          <a:p>
            <a:r>
              <a:rPr lang="ru-RU" dirty="0" err="1"/>
              <a:t>Accuracy</a:t>
            </a:r>
            <a:r>
              <a:rPr lang="ru-RU" dirty="0"/>
              <a:t> (Точность)— доля правильных ответов алгоритма:</a:t>
            </a:r>
          </a:p>
          <a:p>
            <a:endParaRPr lang="ru-RU" dirty="0"/>
          </a:p>
          <a:p>
            <a:r>
              <a:rPr lang="ru-RU" dirty="0" err="1"/>
              <a:t>Accuracy</a:t>
            </a:r>
            <a:r>
              <a:rPr lang="ru-RU" dirty="0"/>
              <a:t> = Количество правильных ответов(TP) / Суммарное количество ответов(TP+FP)</a:t>
            </a:r>
          </a:p>
          <a:p>
            <a:endParaRPr lang="ru-RU" dirty="0"/>
          </a:p>
          <a:p>
            <a:r>
              <a:rPr lang="ru-RU" dirty="0" smtClean="0"/>
              <a:t>В </a:t>
            </a:r>
            <a:r>
              <a:rPr lang="ru-RU" dirty="0"/>
              <a:t>качестве функции потерь использована кросс-энтропия - Функция </a:t>
            </a:r>
            <a:r>
              <a:rPr lang="ru-RU" dirty="0" err="1"/>
              <a:t>CrossEntropyLoss</a:t>
            </a:r>
            <a:r>
              <a:rPr lang="ru-RU" dirty="0"/>
              <a:t> </a:t>
            </a:r>
            <a:r>
              <a:rPr lang="ru-RU" dirty="0" smtClean="0"/>
              <a:t>()</a:t>
            </a:r>
            <a:endParaRPr lang="en-US" dirty="0" smtClean="0"/>
          </a:p>
          <a:p>
            <a:r>
              <a:rPr lang="ru-RU" dirty="0" smtClean="0"/>
              <a:t> </a:t>
            </a:r>
            <a:endParaRPr lang="ru-RU" dirty="0"/>
          </a:p>
          <a:p>
            <a:r>
              <a:rPr lang="ru-RU" dirty="0" smtClean="0"/>
              <a:t> </a:t>
            </a:r>
            <a:endParaRPr lang="ru-RU" dirty="0"/>
          </a:p>
          <a:p>
            <a:r>
              <a:rPr lang="ru-RU" dirty="0"/>
              <a:t>где:</a:t>
            </a:r>
          </a:p>
          <a:p>
            <a:r>
              <a:rPr lang="ru-RU" dirty="0"/>
              <a:t>- H(</a:t>
            </a:r>
            <a:r>
              <a:rPr lang="ru-RU" dirty="0" err="1"/>
              <a:t>y,p</a:t>
            </a:r>
            <a:r>
              <a:rPr lang="ru-RU" dirty="0"/>
              <a:t>): </a:t>
            </a:r>
            <a:r>
              <a:rPr lang="ru-RU" dirty="0" err="1"/>
              <a:t>Multi-Class</a:t>
            </a:r>
            <a:r>
              <a:rPr lang="ru-RU" dirty="0"/>
              <a:t> </a:t>
            </a:r>
            <a:r>
              <a:rPr lang="ru-RU" dirty="0" err="1"/>
              <a:t>Cross-Entropy</a:t>
            </a:r>
            <a:r>
              <a:rPr lang="ru-RU" dirty="0"/>
              <a:t> </a:t>
            </a:r>
            <a:r>
              <a:rPr lang="ru-RU" dirty="0" err="1"/>
              <a:t>Loss</a:t>
            </a:r>
            <a:r>
              <a:rPr lang="ru-RU" dirty="0"/>
              <a:t>.</a:t>
            </a:r>
          </a:p>
          <a:p>
            <a:r>
              <a:rPr lang="ru-RU" dirty="0"/>
              <a:t>- </a:t>
            </a:r>
            <a:r>
              <a:rPr lang="ru-RU" dirty="0" err="1"/>
              <a:t>yi</a:t>
            </a:r>
            <a:r>
              <a:rPr lang="ru-RU" dirty="0"/>
              <a:t>: Верное значение класса i.</a:t>
            </a:r>
          </a:p>
          <a:p>
            <a:r>
              <a:rPr lang="ru-RU" dirty="0"/>
              <a:t>- </a:t>
            </a:r>
            <a:r>
              <a:rPr lang="ru-RU" dirty="0" err="1"/>
              <a:t>pi</a:t>
            </a:r>
            <a:r>
              <a:rPr lang="ru-RU" dirty="0"/>
              <a:t>: Предсказанное значение класса i.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64" y="3357212"/>
            <a:ext cx="2114550" cy="542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0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4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4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7252" y="1111045"/>
            <a:ext cx="10058400" cy="3827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tabLst>
                <a:tab pos="279400" algn="l"/>
                <a:tab pos="6186170" algn="r"/>
              </a:tabLst>
            </a:pPr>
            <a:r>
              <a:rPr lang="ru-RU" b="1" kern="0" dirty="0">
                <a:latin typeface="Calibri Light" panose="020F0302020204030204" pitchFamily="34" charset="0"/>
                <a:ea typeface="Calibri" panose="020F0502020204030204" pitchFamily="34" charset="0"/>
              </a:rPr>
              <a:t>АНАЛИЗ ДАННЫХ 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i="1" dirty="0"/>
              <a:t>Аналогичные решения</a:t>
            </a:r>
          </a:p>
          <a:p>
            <a:pPr algn="just">
              <a:lnSpc>
                <a:spcPct val="105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На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тематических ресурсах habr.com, it-world.ru описаны аналогичные решения к сожалению часть информации о применяемых решениях составляю коммерческую тайну и отсутствуют в общем доступе, однако исходя из полученной информации можно сделать вывод что для решения подобных задач используются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сверточная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нейронная сеть для классификации изображений с точностью 75% — 82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%.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Компании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Iterate_точка_ai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занимающаяся разработкой охранных технологий на основе искусственного интеллекта, которая выложила часть кода и описание своего продукта по распознаванию вооруженных людей. С помощью бывших сотрудников правоохранительных органов, компания получила доступ к 20 000 наборов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Заявленная компанией точность определения наличия оружия составляет 82%</a:t>
            </a:r>
          </a:p>
        </p:txBody>
      </p:sp>
    </p:spTree>
    <p:extLst>
      <p:ext uri="{BB962C8B-B14F-4D97-AF65-F5344CB8AC3E}">
        <p14:creationId xmlns:p14="http://schemas.microsoft.com/office/powerpoint/2010/main" val="10943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5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5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7252" y="1111045"/>
            <a:ext cx="10058400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tabLst>
                <a:tab pos="279400" algn="l"/>
                <a:tab pos="6186170" algn="r"/>
              </a:tabLst>
            </a:pPr>
            <a:r>
              <a:rPr lang="ru-RU" sz="2000" b="1" kern="0" dirty="0">
                <a:latin typeface="Calibri Light" panose="020F0302020204030204" pitchFamily="34" charset="0"/>
                <a:ea typeface="Calibri" panose="020F0502020204030204" pitchFamily="34" charset="0"/>
              </a:rPr>
              <a:t>АНАЛИЗ ДАННЫХ </a:t>
            </a:r>
          </a:p>
          <a:p>
            <a:r>
              <a:rPr lang="ru-RU" i="1" dirty="0"/>
              <a:t>Источник и тип данных</a:t>
            </a:r>
          </a:p>
          <a:p>
            <a:r>
              <a:rPr lang="en-US" dirty="0" smtClean="0"/>
              <a:t>        </a:t>
            </a:r>
            <a:r>
              <a:rPr lang="ru-RU" dirty="0" smtClean="0"/>
              <a:t>Были </a:t>
            </a:r>
            <a:r>
              <a:rPr lang="ru-RU" dirty="0"/>
              <a:t>использованы данные из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ru-RU" dirty="0" err="1"/>
              <a:t>Сипсоны</a:t>
            </a:r>
            <a:r>
              <a:rPr lang="ru-RU" dirty="0"/>
              <a:t> платформы </a:t>
            </a:r>
            <a:r>
              <a:rPr lang="ru-RU" dirty="0" err="1"/>
              <a:t>Kaggle</a:t>
            </a:r>
            <a:r>
              <a:rPr lang="ru-RU" dirty="0"/>
              <a:t>. Картинки из указанного </a:t>
            </a:r>
            <a:r>
              <a:rPr lang="ru-RU" dirty="0" err="1"/>
              <a:t>датасета</a:t>
            </a:r>
            <a:r>
              <a:rPr lang="ru-RU" dirty="0"/>
              <a:t> были обработаны в ручную из 42 000 </a:t>
            </a:r>
            <a:r>
              <a:rPr lang="en-US" dirty="0"/>
              <a:t>jpg</a:t>
            </a:r>
            <a:r>
              <a:rPr lang="ru-RU" dirty="0"/>
              <a:t>.файлов с изображениями персонажей из мультсериала Симпсоны было отобрано 1 702 файла которые в дальнейшем были размечены на 13 оригинальных (отличных от исходного </a:t>
            </a:r>
            <a:r>
              <a:rPr lang="ru-RU" dirty="0" err="1"/>
              <a:t>датасета</a:t>
            </a:r>
            <a:r>
              <a:rPr lang="ru-RU" dirty="0"/>
              <a:t>) классов. </a:t>
            </a:r>
            <a:r>
              <a:rPr lang="en-US" dirty="0"/>
              <a:t>'</a:t>
            </a:r>
            <a:r>
              <a:rPr lang="en-US" dirty="0" err="1"/>
              <a:t>sitinger</a:t>
            </a:r>
            <a:r>
              <a:rPr lang="en-US" dirty="0"/>
              <a:t>', 'smoker', 'shooter', 'player', 'walker', 'driver', '</a:t>
            </a:r>
            <a:r>
              <a:rPr lang="en-US" dirty="0" err="1"/>
              <a:t>public_speaker</a:t>
            </a:r>
            <a:r>
              <a:rPr lang="en-US" dirty="0"/>
              <a:t>', '</a:t>
            </a:r>
            <a:r>
              <a:rPr lang="en-US" dirty="0" err="1"/>
              <a:t>music_player</a:t>
            </a:r>
            <a:r>
              <a:rPr lang="en-US" dirty="0"/>
              <a:t>', 'caller', 'drinker', 'worker', 'reader', 'eater'. </a:t>
            </a:r>
            <a:r>
              <a:rPr lang="ru-RU" dirty="0"/>
              <a:t>Каждому классу соответствует определенное </a:t>
            </a:r>
            <a:r>
              <a:rPr lang="ru-RU" dirty="0" smtClean="0"/>
              <a:t>действие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2" t="17310" r="4590" b="6419"/>
          <a:stretch/>
        </p:blipFill>
        <p:spPr bwMode="auto">
          <a:xfrm>
            <a:off x="3677264" y="3588774"/>
            <a:ext cx="4041058" cy="304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40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6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6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000" b="1" dirty="0">
                <a:latin typeface="+mj-lt"/>
              </a:rPr>
              <a:t>МЕТОДИКА РЕШЕНИЯ</a:t>
            </a:r>
          </a:p>
          <a:p>
            <a:r>
              <a:rPr lang="ru-RU" i="1" dirty="0" smtClean="0"/>
              <a:t>Преобразование </a:t>
            </a:r>
            <a:r>
              <a:rPr lang="ru-RU" i="1" dirty="0"/>
              <a:t>данных</a:t>
            </a:r>
          </a:p>
          <a:p>
            <a:r>
              <a:rPr lang="ru-RU" dirty="0" smtClean="0"/>
              <a:t>      Для </a:t>
            </a:r>
            <a:r>
              <a:rPr lang="ru-RU" dirty="0"/>
              <a:t>преобразования и увеличения данных использовались модули TRANSFORMING AND AUGMENTING IMAGES библиотеки  </a:t>
            </a:r>
            <a:r>
              <a:rPr lang="en-US" dirty="0" err="1"/>
              <a:t>PyTorch</a:t>
            </a:r>
            <a:r>
              <a:rPr lang="ru-RU" dirty="0"/>
              <a:t>. В  результате применения преобразований и аугментация дополнительных аномалий и зависимостей не выявлено так как в нашем случае изначально данные подбирались без аномалий и зависимостей. Качество обучающих данных было </a:t>
            </a:r>
            <a:r>
              <a:rPr lang="ru-RU" dirty="0" smtClean="0"/>
              <a:t>искус</a:t>
            </a:r>
            <a:r>
              <a:rPr lang="en-US" dirty="0" smtClean="0"/>
              <a:t>c</a:t>
            </a:r>
            <a:r>
              <a:rPr lang="ru-RU" dirty="0" err="1" smtClean="0"/>
              <a:t>твенно</a:t>
            </a:r>
            <a:r>
              <a:rPr lang="ru-RU" dirty="0" smtClean="0"/>
              <a:t>  </a:t>
            </a:r>
            <a:r>
              <a:rPr lang="ru-RU" dirty="0"/>
              <a:t>снижено для улучшения обучения модели.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0" t="20018" r="13561" b="34854"/>
          <a:stretch/>
        </p:blipFill>
        <p:spPr bwMode="auto">
          <a:xfrm>
            <a:off x="747252" y="3672195"/>
            <a:ext cx="3903406" cy="237464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41226" r="60371" b="13155"/>
          <a:stretch/>
        </p:blipFill>
        <p:spPr bwMode="auto">
          <a:xfrm>
            <a:off x="6361471" y="3672195"/>
            <a:ext cx="4286864" cy="2366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835535" y="3342773"/>
            <a:ext cx="3372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spc="75" dirty="0" smtClean="0">
                <a:solidFill>
                  <a:srgbClr val="212529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Преобразования </a:t>
            </a:r>
            <a:r>
              <a:rPr lang="ru-RU" sz="1400" spc="75" dirty="0">
                <a:solidFill>
                  <a:srgbClr val="212529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обучающей выборки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50042" y="3324079"/>
            <a:ext cx="3558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spc="75" dirty="0" err="1" smtClean="0">
                <a:solidFill>
                  <a:srgbClr val="212529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Валидационная</a:t>
            </a:r>
            <a:r>
              <a:rPr lang="ru-RU" sz="1400" spc="75" dirty="0" smtClean="0">
                <a:solidFill>
                  <a:srgbClr val="212529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выборка без изменений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8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7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7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>
                <a:latin typeface="+mj-lt"/>
              </a:rPr>
              <a:t>МЕТОДИКА РЕШЕНИЯ</a:t>
            </a:r>
          </a:p>
          <a:p>
            <a:r>
              <a:rPr lang="ru-RU" i="1" dirty="0" smtClean="0"/>
              <a:t>Проведенные </a:t>
            </a:r>
            <a:r>
              <a:rPr lang="ru-RU" i="1" dirty="0"/>
              <a:t>эксперименты</a:t>
            </a:r>
          </a:p>
          <a:p>
            <a:r>
              <a:rPr lang="ru-RU" dirty="0"/>
              <a:t> </a:t>
            </a:r>
            <a:r>
              <a:rPr lang="ru-RU" dirty="0" smtClean="0"/>
              <a:t>      Для </a:t>
            </a:r>
            <a:r>
              <a:rPr lang="ru-RU" dirty="0"/>
              <a:t>решения поставленной задачи осуществили поиск наиболее подходящей  модели, было проведено 10 экспериментов </a:t>
            </a:r>
            <a:r>
              <a:rPr lang="ru-RU" dirty="0" smtClean="0"/>
              <a:t>в </a:t>
            </a:r>
            <a:r>
              <a:rPr lang="ru-RU" dirty="0"/>
              <a:t>которых использовались архитектуры </a:t>
            </a:r>
            <a:r>
              <a:rPr lang="en-US" dirty="0"/>
              <a:t>VGG</a:t>
            </a:r>
            <a:r>
              <a:rPr lang="ru-RU" dirty="0" smtClean="0"/>
              <a:t>-16, ResNeXt101_32X8D</a:t>
            </a:r>
            <a:r>
              <a:rPr lang="ru-RU" b="1" dirty="0" smtClean="0"/>
              <a:t>, </a:t>
            </a:r>
            <a:r>
              <a:rPr lang="ru-RU" dirty="0" smtClean="0"/>
              <a:t>V</a:t>
            </a:r>
            <a:r>
              <a:rPr lang="en-US" dirty="0"/>
              <a:t>IT</a:t>
            </a:r>
            <a:r>
              <a:rPr lang="ru-RU" dirty="0"/>
              <a:t>- </a:t>
            </a:r>
            <a:r>
              <a:rPr lang="ru-RU" dirty="0" smtClean="0"/>
              <a:t>14,16.</a:t>
            </a:r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 smtClean="0"/>
              <a:t>        С </a:t>
            </a:r>
            <a:r>
              <a:rPr lang="ru-RU" dirty="0"/>
              <a:t>помощью </a:t>
            </a:r>
            <a:r>
              <a:rPr lang="en-US" dirty="0"/>
              <a:t>fine</a:t>
            </a:r>
            <a:r>
              <a:rPr lang="ru-RU" dirty="0"/>
              <a:t>_</a:t>
            </a:r>
            <a:r>
              <a:rPr lang="en-US" dirty="0"/>
              <a:t>tuning</a:t>
            </a:r>
            <a:r>
              <a:rPr lang="ru-RU" dirty="0"/>
              <a:t> дополнительные слои для применения в конкретной задаче классификации 13 классов. 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r>
              <a:rPr lang="en-US" dirty="0" err="1"/>
              <a:t>fine_tuning_model.add_module</a:t>
            </a:r>
            <a:r>
              <a:rPr lang="en-US" dirty="0"/>
              <a:t>('relu_1', </a:t>
            </a:r>
            <a:r>
              <a:rPr lang="en-US" dirty="0" err="1"/>
              <a:t>nn.ReLU</a:t>
            </a:r>
            <a:r>
              <a:rPr lang="en-US" dirty="0"/>
              <a:t>())</a:t>
            </a:r>
            <a:endParaRPr lang="ru-RU" dirty="0"/>
          </a:p>
          <a:p>
            <a:r>
              <a:rPr lang="en-US" dirty="0" err="1"/>
              <a:t>fine_tuning_model.add_module</a:t>
            </a:r>
            <a:r>
              <a:rPr lang="en-US" dirty="0"/>
              <a:t>('fc_1', </a:t>
            </a:r>
            <a:r>
              <a:rPr lang="en-US" dirty="0" err="1"/>
              <a:t>nn.Linear</a:t>
            </a:r>
            <a:r>
              <a:rPr lang="en-US" dirty="0"/>
              <a:t>(1000, 512))</a:t>
            </a:r>
            <a:endParaRPr lang="ru-RU" dirty="0"/>
          </a:p>
          <a:p>
            <a:r>
              <a:rPr lang="en-US" dirty="0" err="1"/>
              <a:t>fine_tuning_model.add_module</a:t>
            </a:r>
            <a:r>
              <a:rPr lang="en-US" dirty="0"/>
              <a:t>('relu_2', </a:t>
            </a:r>
            <a:r>
              <a:rPr lang="en-US" dirty="0" err="1"/>
              <a:t>nn.ReLU</a:t>
            </a:r>
            <a:r>
              <a:rPr lang="en-US" dirty="0"/>
              <a:t>())</a:t>
            </a:r>
            <a:endParaRPr lang="ru-RU" dirty="0"/>
          </a:p>
          <a:p>
            <a:r>
              <a:rPr lang="en-US" dirty="0" err="1"/>
              <a:t>fine_tuning_model.add_module</a:t>
            </a:r>
            <a:r>
              <a:rPr lang="en-US" dirty="0"/>
              <a:t>('fc_2', </a:t>
            </a:r>
            <a:r>
              <a:rPr lang="en-US" dirty="0" err="1"/>
              <a:t>nn.Linear</a:t>
            </a:r>
            <a:r>
              <a:rPr lang="en-US" dirty="0"/>
              <a:t>(512, 13))</a:t>
            </a:r>
            <a:endParaRPr lang="ru-RU" dirty="0"/>
          </a:p>
          <a:p>
            <a:r>
              <a:rPr lang="en-US" dirty="0"/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962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8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8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>
                <a:latin typeface="+mj-lt"/>
              </a:rPr>
              <a:t>МЕТОДИКА РЕШЕНИЯ</a:t>
            </a:r>
          </a:p>
          <a:p>
            <a:r>
              <a:rPr lang="ru-RU" i="1" dirty="0" smtClean="0"/>
              <a:t>Проведенные эксперименты</a:t>
            </a:r>
            <a:endParaRPr lang="ru-RU" i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2175"/>
              </p:ext>
            </p:extLst>
          </p:nvPr>
        </p:nvGraphicFramePr>
        <p:xfrm>
          <a:off x="570271" y="1825624"/>
          <a:ext cx="11061289" cy="39229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3394">
                  <a:extLst>
                    <a:ext uri="{9D8B030D-6E8A-4147-A177-3AD203B41FA5}">
                      <a16:colId xmlns:a16="http://schemas.microsoft.com/office/drawing/2014/main" val="139145577"/>
                    </a:ext>
                  </a:extLst>
                </a:gridCol>
                <a:gridCol w="884903">
                  <a:extLst>
                    <a:ext uri="{9D8B030D-6E8A-4147-A177-3AD203B41FA5}">
                      <a16:colId xmlns:a16="http://schemas.microsoft.com/office/drawing/2014/main" val="3370405408"/>
                    </a:ext>
                  </a:extLst>
                </a:gridCol>
                <a:gridCol w="3986384">
                  <a:extLst>
                    <a:ext uri="{9D8B030D-6E8A-4147-A177-3AD203B41FA5}">
                      <a16:colId xmlns:a16="http://schemas.microsoft.com/office/drawing/2014/main" val="3949051369"/>
                    </a:ext>
                  </a:extLst>
                </a:gridCol>
                <a:gridCol w="2296429">
                  <a:extLst>
                    <a:ext uri="{9D8B030D-6E8A-4147-A177-3AD203B41FA5}">
                      <a16:colId xmlns:a16="http://schemas.microsoft.com/office/drawing/2014/main" val="3410515982"/>
                    </a:ext>
                  </a:extLst>
                </a:gridCol>
                <a:gridCol w="1302802">
                  <a:extLst>
                    <a:ext uri="{9D8B030D-6E8A-4147-A177-3AD203B41FA5}">
                      <a16:colId xmlns:a16="http://schemas.microsoft.com/office/drawing/2014/main" val="892480265"/>
                    </a:ext>
                  </a:extLst>
                </a:gridCol>
                <a:gridCol w="1617377">
                  <a:extLst>
                    <a:ext uri="{9D8B030D-6E8A-4147-A177-3AD203B41FA5}">
                      <a16:colId xmlns:a16="http://schemas.microsoft.com/office/drawing/2014/main" val="2077592541"/>
                    </a:ext>
                  </a:extLst>
                </a:gridCol>
              </a:tblGrid>
              <a:tr h="28263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№ эксперимента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Архитектура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Данные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Количество эпох, </a:t>
                      </a:r>
                      <a:r>
                        <a:rPr lang="en-US" sz="1050">
                          <a:effectLst/>
                        </a:rPr>
                        <a:t>LR</a:t>
                      </a:r>
                      <a:r>
                        <a:rPr lang="ru-RU" sz="1050">
                          <a:effectLst/>
                        </a:rPr>
                        <a:t>, </a:t>
                      </a:r>
                      <a:r>
                        <a:rPr lang="en-US" sz="1050">
                          <a:effectLst/>
                        </a:rPr>
                        <a:t>LR</a:t>
                      </a:r>
                      <a:r>
                        <a:rPr lang="ru-RU" sz="1050">
                          <a:effectLst/>
                        </a:rPr>
                        <a:t>_</a:t>
                      </a:r>
                      <a:r>
                        <a:rPr lang="en-US" sz="1050">
                          <a:effectLst/>
                        </a:rPr>
                        <a:t>Scheduler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Accuracy</a:t>
                      </a:r>
                      <a:endParaRPr lang="ru-RU" sz="1050">
                        <a:effectLst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(на </a:t>
                      </a:r>
                      <a:r>
                        <a:rPr lang="en-US" sz="1050">
                          <a:effectLst/>
                        </a:rPr>
                        <a:t>train</a:t>
                      </a:r>
                      <a:r>
                        <a:rPr lang="ru-RU" sz="1050">
                          <a:effectLst/>
                        </a:rPr>
                        <a:t> выборке)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Accuracy</a:t>
                      </a:r>
                      <a:endParaRPr lang="ru-RU" sz="1050">
                        <a:effectLst/>
                      </a:endParaRPr>
                    </a:p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(на </a:t>
                      </a:r>
                      <a:r>
                        <a:rPr lang="en-US" sz="1050">
                          <a:effectLst/>
                        </a:rPr>
                        <a:t>val</a:t>
                      </a:r>
                      <a:r>
                        <a:rPr lang="ru-RU" sz="1050">
                          <a:effectLst/>
                        </a:rPr>
                        <a:t> выборке)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1670640381"/>
                  </a:ext>
                </a:extLst>
              </a:tr>
              <a:tr h="3532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VGG-16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Resize(</a:t>
                      </a:r>
                      <a:r>
                        <a:rPr kumimoji="0" lang="en-US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224</a:t>
                      </a:r>
                      <a:r>
                        <a:rPr kumimoji="0" lang="ru-RU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); RandomHorizontalFlip; </a:t>
                      </a:r>
                      <a:r>
                        <a:rPr kumimoji="0" lang="ru-RU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CenterCrop</a:t>
                      </a:r>
                      <a:r>
                        <a:rPr kumimoji="0" lang="en-US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(224);</a:t>
                      </a:r>
                      <a:r>
                        <a:rPr kumimoji="0" lang="ru-RU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ColorJitter(0.9,0.9,0.9)</a:t>
                      </a:r>
                      <a:endParaRPr kumimoji="0" lang="ru-RU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11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0.01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err="1" smtClean="0">
                          <a:effectLst/>
                        </a:rPr>
                        <a:t>StepLR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step_size</a:t>
                      </a:r>
                      <a:r>
                        <a:rPr lang="en-US" sz="1050" dirty="0" smtClean="0">
                          <a:effectLst/>
                        </a:rPr>
                        <a:t>=5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0.9</a:t>
                      </a:r>
                      <a:r>
                        <a:rPr lang="en-US" sz="1050">
                          <a:effectLst/>
                        </a:rPr>
                        <a:t>62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546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1554695685"/>
                  </a:ext>
                </a:extLst>
              </a:tr>
              <a:tr h="35329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VGG-16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Resize(</a:t>
                      </a:r>
                      <a:r>
                        <a:rPr kumimoji="0" lang="en-US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224</a:t>
                      </a:r>
                      <a:r>
                        <a:rPr kumimoji="0" lang="ru-RU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); RandomHorizontalFlip; </a:t>
                      </a:r>
                      <a:r>
                        <a:rPr kumimoji="0" lang="ru-RU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CenterCrop</a:t>
                      </a:r>
                      <a:r>
                        <a:rPr kumimoji="0" lang="en-US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(224);</a:t>
                      </a:r>
                      <a:r>
                        <a:rPr kumimoji="0" lang="ru-RU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ColorJitter(0.9,0.9,0.9)</a:t>
                      </a:r>
                      <a:endParaRPr kumimoji="0" lang="ru-RU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0.1</a:t>
                      </a:r>
                      <a:r>
                        <a:rPr lang="ru-RU" sz="1050" dirty="0" smtClean="0">
                          <a:effectLst/>
                        </a:rPr>
                        <a:t>, </a:t>
                      </a: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StepLR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step_size</a:t>
                      </a:r>
                      <a:r>
                        <a:rPr lang="en-US" sz="1050" dirty="0" smtClean="0">
                          <a:effectLst/>
                        </a:rPr>
                        <a:t>=9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0.276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0.233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927667447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VGG-16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Resize(</a:t>
                      </a:r>
                      <a:r>
                        <a:rPr kumimoji="0" lang="en-US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224</a:t>
                      </a:r>
                      <a:r>
                        <a:rPr kumimoji="0" lang="ru-RU" sz="105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); RandomHorizontalFlip; </a:t>
                      </a:r>
                      <a:r>
                        <a:rPr kumimoji="0" lang="ru-RU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CenterCrop</a:t>
                      </a:r>
                      <a:r>
                        <a:rPr kumimoji="0" lang="en-US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(224);</a:t>
                      </a:r>
                      <a:r>
                        <a:rPr kumimoji="0" lang="ru-RU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50" b="0" i="0" u="none" strike="noStrike" kern="1200" cap="none" spc="75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ColorJitter(0.9,0.9,0.9)</a:t>
                      </a:r>
                      <a:endParaRPr kumimoji="0" lang="ru-RU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0.01</a:t>
                      </a:r>
                      <a:r>
                        <a:rPr lang="ru-RU" sz="1050" dirty="0" smtClean="0">
                          <a:effectLst/>
                        </a:rPr>
                        <a:t>.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lr</a:t>
                      </a:r>
                      <a:r>
                        <a:rPr lang="en-US" sz="1050" dirty="0" smtClean="0">
                          <a:effectLst/>
                        </a:rPr>
                        <a:t>=0.0001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=0.01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r>
                        <a:rPr lang="en-US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631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429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1947041957"/>
                  </a:ext>
                </a:extLst>
              </a:tr>
              <a:tr h="31622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4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VGG-16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Resize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224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); </a:t>
                      </a:r>
                      <a:r>
                        <a:rPr kumimoji="0" lang="ru-RU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RandomHorizontalFlip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; </a:t>
                      </a:r>
                      <a:r>
                        <a:rPr kumimoji="0" lang="ru-RU" sz="1050" b="0" i="0" u="none" strike="noStrike" kern="1200" cap="none" spc="75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CenterCrop</a:t>
                      </a:r>
                      <a:r>
                        <a:rPr kumimoji="0" lang="en-US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(224);</a:t>
                      </a:r>
                      <a:r>
                        <a:rPr kumimoji="0" lang="ru-RU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50" b="0" i="0" u="none" strike="noStrike" kern="1200" cap="none" spc="75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ColorJitter</a:t>
                      </a:r>
                      <a:r>
                        <a:rPr kumimoji="0" lang="en-US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(0.9,0.9,0.9)</a:t>
                      </a:r>
                      <a:endParaRPr kumimoji="0" lang="ru-RU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0.1</a:t>
                      </a:r>
                      <a:r>
                        <a:rPr lang="ru-RU" sz="1050" dirty="0" smtClean="0">
                          <a:effectLst/>
                        </a:rPr>
                        <a:t>,</a:t>
                      </a:r>
                      <a:r>
                        <a:rPr lang="ru-RU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lr</a:t>
                      </a:r>
                      <a:r>
                        <a:rPr lang="en-US" sz="1050" dirty="0">
                          <a:effectLst/>
                        </a:rPr>
                        <a:t>=0.0001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=0.1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r>
                        <a:rPr lang="en-US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645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432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2643981372"/>
                  </a:ext>
                </a:extLst>
              </a:tr>
              <a:tr h="32489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VGG-16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Resize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224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); </a:t>
                      </a:r>
                      <a:r>
                        <a:rPr kumimoji="0" lang="ru-RU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RandomHorizontalFlip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; </a:t>
                      </a:r>
                      <a:r>
                        <a:rPr kumimoji="0" lang="ru-RU" sz="1050" b="0" i="0" u="none" strike="noStrike" kern="1200" cap="none" spc="75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CenterCrop</a:t>
                      </a:r>
                      <a:r>
                        <a:rPr kumimoji="0" lang="en-US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(224);</a:t>
                      </a:r>
                      <a:r>
                        <a:rPr kumimoji="0" lang="ru-RU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50" b="0" i="0" u="none" strike="noStrike" kern="1200" cap="none" spc="75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ColorJitter</a:t>
                      </a:r>
                      <a:r>
                        <a:rPr kumimoji="0" lang="en-US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(0.9,0.9,0.9)</a:t>
                      </a:r>
                      <a:endParaRPr kumimoji="0" lang="ru-RU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0.01</a:t>
                      </a:r>
                      <a:r>
                        <a:rPr lang="ru-RU" sz="1050" dirty="0" smtClean="0">
                          <a:effectLst/>
                        </a:rPr>
                        <a:t>, </a:t>
                      </a: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lr</a:t>
                      </a:r>
                      <a:r>
                        <a:rPr lang="en-US" sz="1050" dirty="0">
                          <a:effectLst/>
                        </a:rPr>
                        <a:t>=0.001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=0.01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99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551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254218879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VIT</a:t>
                      </a:r>
                      <a:r>
                        <a:rPr lang="ru-RU" sz="1050" dirty="0" smtClean="0">
                          <a:effectLst/>
                        </a:rPr>
                        <a:t>-</a:t>
                      </a:r>
                      <a:r>
                        <a:rPr lang="en-US" sz="1050" dirty="0" smtClean="0">
                          <a:effectLst/>
                        </a:rPr>
                        <a:t>H-14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Resize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224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); </a:t>
                      </a:r>
                      <a:r>
                        <a:rPr kumimoji="0" lang="ru-RU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RandomHorizontalFlip</a:t>
                      </a:r>
                      <a:r>
                        <a:rPr kumimoji="0" lang="ru-RU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; </a:t>
                      </a:r>
                      <a:r>
                        <a:rPr kumimoji="0" lang="ru-RU" sz="1050" b="0" i="0" u="none" strike="noStrike" kern="1200" cap="none" spc="75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CenterCrop</a:t>
                      </a:r>
                      <a:r>
                        <a:rPr kumimoji="0" lang="en-US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(224);</a:t>
                      </a:r>
                      <a:r>
                        <a:rPr kumimoji="0" lang="ru-RU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50" b="0" i="0" u="none" strike="noStrike" kern="1200" cap="none" spc="75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ColorJitter</a:t>
                      </a:r>
                      <a:r>
                        <a:rPr kumimoji="0" lang="en-US" sz="1050" b="0" i="0" u="none" strike="noStrike" kern="1200" cap="none" spc="7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(0.9,0.9,0.9)</a:t>
                      </a:r>
                      <a:endParaRPr kumimoji="0" lang="ru-RU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0.01</a:t>
                      </a:r>
                      <a:r>
                        <a:rPr lang="ru-RU" sz="1050" dirty="0" smtClean="0">
                          <a:effectLst/>
                        </a:rPr>
                        <a:t>, 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lr</a:t>
                      </a:r>
                      <a:r>
                        <a:rPr lang="en-US" sz="1050" dirty="0" smtClean="0">
                          <a:effectLst/>
                        </a:rPr>
                        <a:t>=0.001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=0.01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r>
                        <a:rPr lang="en-US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81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726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1665828735"/>
                  </a:ext>
                </a:extLst>
              </a:tr>
              <a:tr h="350604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7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VIT</a:t>
                      </a:r>
                      <a:r>
                        <a:rPr lang="ru-RU" sz="1050" dirty="0">
                          <a:effectLst/>
                        </a:rPr>
                        <a:t>-</a:t>
                      </a:r>
                      <a:r>
                        <a:rPr lang="en-US" sz="1050" dirty="0">
                          <a:effectLst/>
                        </a:rPr>
                        <a:t>H-14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 err="1" smtClean="0">
                          <a:effectLst/>
                        </a:rPr>
                        <a:t>Resize</a:t>
                      </a:r>
                      <a:r>
                        <a:rPr lang="ru-RU" sz="1050" dirty="0" smtClean="0">
                          <a:effectLst/>
                        </a:rPr>
                        <a:t>(</a:t>
                      </a:r>
                      <a:r>
                        <a:rPr lang="en-US" sz="1050" dirty="0" smtClean="0">
                          <a:effectLst/>
                        </a:rPr>
                        <a:t>224</a:t>
                      </a:r>
                      <a:r>
                        <a:rPr lang="ru-RU" sz="1050" dirty="0" smtClean="0">
                          <a:effectLst/>
                        </a:rPr>
                        <a:t>); </a:t>
                      </a:r>
                      <a:r>
                        <a:rPr lang="ru-RU" sz="1050" dirty="0" err="1" smtClean="0">
                          <a:effectLst/>
                        </a:rPr>
                        <a:t>RandomHorizontalFlip</a:t>
                      </a:r>
                      <a:r>
                        <a:rPr lang="ru-RU" sz="1050" dirty="0" smtClean="0">
                          <a:effectLst/>
                        </a:rPr>
                        <a:t>; </a:t>
                      </a:r>
                      <a:r>
                        <a:rPr lang="ru-RU" sz="1050" spc="75" dirty="0" err="1" smtClean="0">
                          <a:effectLst/>
                        </a:rPr>
                        <a:t>CenterCrop</a:t>
                      </a:r>
                      <a:r>
                        <a:rPr lang="en-US" sz="1050" spc="75" dirty="0" smtClean="0">
                          <a:effectLst/>
                        </a:rPr>
                        <a:t>(224);</a:t>
                      </a:r>
                      <a:r>
                        <a:rPr lang="ru-RU" sz="1050" spc="75" dirty="0" smtClean="0">
                          <a:effectLst/>
                        </a:rPr>
                        <a:t> </a:t>
                      </a:r>
                      <a:r>
                        <a:rPr lang="en-US" sz="1050" spc="75" dirty="0" err="1" smtClean="0">
                          <a:effectLst/>
                        </a:rPr>
                        <a:t>ColorJitter</a:t>
                      </a:r>
                      <a:r>
                        <a:rPr lang="en-US" sz="1050" spc="75" dirty="0" smtClean="0">
                          <a:effectLst/>
                        </a:rPr>
                        <a:t>(0.9,0.9,0.9)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0.01</a:t>
                      </a:r>
                      <a:r>
                        <a:rPr lang="ru-RU" sz="1050" dirty="0" smtClean="0">
                          <a:effectLst/>
                        </a:rPr>
                        <a:t>,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lr</a:t>
                      </a:r>
                      <a:r>
                        <a:rPr lang="en-US" sz="1050" dirty="0" smtClean="0">
                          <a:effectLst/>
                        </a:rPr>
                        <a:t>=0.001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=0.01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r>
                        <a:rPr lang="en-US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727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752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3359338289"/>
                  </a:ext>
                </a:extLst>
              </a:tr>
              <a:tr h="359975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8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ResNeXt101_32X8D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 err="1" smtClean="0">
                          <a:effectLst/>
                        </a:rPr>
                        <a:t>Resize</a:t>
                      </a:r>
                      <a:r>
                        <a:rPr lang="ru-RU" sz="1050" dirty="0" smtClean="0">
                          <a:effectLst/>
                        </a:rPr>
                        <a:t>(</a:t>
                      </a:r>
                      <a:r>
                        <a:rPr lang="en-US" sz="1050" dirty="0">
                          <a:effectLst/>
                        </a:rPr>
                        <a:t>232</a:t>
                      </a:r>
                      <a:r>
                        <a:rPr lang="ru-RU" sz="1050" dirty="0" smtClean="0">
                          <a:effectLst/>
                        </a:rPr>
                        <a:t>); </a:t>
                      </a:r>
                      <a:r>
                        <a:rPr lang="ru-RU" sz="1050" dirty="0" err="1" smtClean="0">
                          <a:effectLst/>
                        </a:rPr>
                        <a:t>RandomHorizontalFlip</a:t>
                      </a:r>
                      <a:r>
                        <a:rPr lang="ru-RU" sz="1050" dirty="0" smtClean="0">
                          <a:effectLst/>
                        </a:rPr>
                        <a:t>; </a:t>
                      </a:r>
                      <a:r>
                        <a:rPr lang="ru-RU" sz="1050" spc="75" dirty="0" err="1" smtClean="0">
                          <a:effectLst/>
                        </a:rPr>
                        <a:t>CenterCrop</a:t>
                      </a:r>
                      <a:r>
                        <a:rPr lang="en-US" sz="1050" spc="75" dirty="0" smtClean="0">
                          <a:effectLst/>
                        </a:rPr>
                        <a:t>(224);</a:t>
                      </a:r>
                      <a:r>
                        <a:rPr lang="ru-RU" sz="1050" spc="75" dirty="0" smtClean="0">
                          <a:effectLst/>
                        </a:rPr>
                        <a:t> </a:t>
                      </a:r>
                      <a:r>
                        <a:rPr lang="en-US" sz="1050" spc="75" dirty="0" err="1" smtClean="0">
                          <a:effectLst/>
                        </a:rPr>
                        <a:t>ColorJitter</a:t>
                      </a:r>
                      <a:r>
                        <a:rPr lang="en-US" sz="1050" spc="75" dirty="0" smtClean="0">
                          <a:effectLst/>
                        </a:rPr>
                        <a:t>(0.9,0.9,0.9)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12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</a:t>
                      </a:r>
                      <a:r>
                        <a:rPr lang="ru-RU" sz="105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0.08</a:t>
                      </a:r>
                      <a:r>
                        <a:rPr lang="ru-RU" sz="1050" dirty="0" smtClean="0">
                          <a:effectLst/>
                        </a:rPr>
                        <a:t>,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lr</a:t>
                      </a:r>
                      <a:r>
                        <a:rPr lang="en-US" sz="1050" dirty="0" smtClean="0">
                          <a:effectLst/>
                        </a:rPr>
                        <a:t>=0.005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=0.08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r>
                        <a:rPr lang="en-US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976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654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3312402376"/>
                  </a:ext>
                </a:extLst>
              </a:tr>
              <a:tr h="383458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ResNeXt101_32X8D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 err="1" smtClean="0">
                          <a:effectLst/>
                        </a:rPr>
                        <a:t>Resize</a:t>
                      </a:r>
                      <a:r>
                        <a:rPr lang="ru-RU" sz="1050" dirty="0" smtClean="0">
                          <a:effectLst/>
                        </a:rPr>
                        <a:t>(</a:t>
                      </a:r>
                      <a:r>
                        <a:rPr lang="en-US" sz="1050" dirty="0" smtClean="0">
                          <a:effectLst/>
                        </a:rPr>
                        <a:t>232</a:t>
                      </a:r>
                      <a:r>
                        <a:rPr lang="ru-RU" sz="1050" dirty="0" smtClean="0">
                          <a:effectLst/>
                        </a:rPr>
                        <a:t>); </a:t>
                      </a:r>
                      <a:r>
                        <a:rPr lang="ru-RU" sz="1050" dirty="0" err="1" smtClean="0">
                          <a:effectLst/>
                        </a:rPr>
                        <a:t>RandomHorizontalFlip</a:t>
                      </a:r>
                      <a:r>
                        <a:rPr lang="ru-RU" sz="1050" dirty="0" smtClean="0">
                          <a:effectLst/>
                        </a:rPr>
                        <a:t>; </a:t>
                      </a:r>
                      <a:r>
                        <a:rPr lang="ru-RU" sz="1050" spc="75" dirty="0" err="1" smtClean="0">
                          <a:effectLst/>
                        </a:rPr>
                        <a:t>CenterCrop</a:t>
                      </a:r>
                      <a:r>
                        <a:rPr lang="en-US" sz="1050" spc="75" dirty="0" smtClean="0">
                          <a:effectLst/>
                        </a:rPr>
                        <a:t>(224);</a:t>
                      </a:r>
                      <a:r>
                        <a:rPr lang="ru-RU" sz="1050" spc="75" dirty="0" smtClean="0">
                          <a:effectLst/>
                        </a:rPr>
                        <a:t> </a:t>
                      </a:r>
                      <a:r>
                        <a:rPr lang="en-US" sz="1050" spc="75" dirty="0" err="1" smtClean="0">
                          <a:effectLst/>
                        </a:rPr>
                        <a:t>ColorJitter</a:t>
                      </a:r>
                      <a:r>
                        <a:rPr lang="en-US" sz="1050" spc="75" dirty="0" smtClean="0">
                          <a:effectLst/>
                        </a:rPr>
                        <a:t>(0.9,0.9,0.9)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12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0.08</a:t>
                      </a:r>
                      <a:r>
                        <a:rPr lang="ru-RU" sz="1050" dirty="0" smtClean="0">
                          <a:effectLst/>
                        </a:rPr>
                        <a:t>, </a:t>
                      </a: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endParaRPr lang="ru-RU" sz="1050" dirty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lr</a:t>
                      </a:r>
                      <a:r>
                        <a:rPr lang="en-US" sz="1050" dirty="0" smtClean="0">
                          <a:effectLst/>
                        </a:rPr>
                        <a:t>=0.005</a:t>
                      </a:r>
                      <a:r>
                        <a:rPr lang="ru-RU" sz="1050" dirty="0" smtClean="0">
                          <a:effectLst/>
                        </a:rPr>
                        <a:t>,</a:t>
                      </a:r>
                      <a:r>
                        <a:rPr lang="en-US" sz="1050" dirty="0" err="1" smtClean="0">
                          <a:effectLst/>
                        </a:rPr>
                        <a:t>max_lr</a:t>
                      </a:r>
                      <a:r>
                        <a:rPr lang="en-US" sz="1050" dirty="0" smtClean="0">
                          <a:effectLst/>
                        </a:rPr>
                        <a:t>=0.08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en-US" sz="1050" dirty="0" smtClean="0">
                          <a:effectLst/>
                        </a:rPr>
                        <a:t>ode</a:t>
                      </a:r>
                      <a:r>
                        <a:rPr lang="en-US" sz="1050" dirty="0">
                          <a:effectLst/>
                        </a:rPr>
                        <a:t>='triangular2</a:t>
                      </a:r>
                      <a:r>
                        <a:rPr lang="en-US" sz="1050" dirty="0" smtClean="0">
                          <a:effectLst/>
                        </a:rPr>
                        <a:t>'</a:t>
                      </a:r>
                      <a:r>
                        <a:rPr lang="ru-RU" sz="1050" dirty="0" smtClean="0">
                          <a:effectLst/>
                        </a:rPr>
                        <a:t>)</a:t>
                      </a: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0.</a:t>
                      </a:r>
                      <a:r>
                        <a:rPr lang="en-US" sz="1050" dirty="0">
                          <a:effectLst/>
                        </a:rPr>
                        <a:t>985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0.</a:t>
                      </a:r>
                      <a:r>
                        <a:rPr lang="en-US" sz="1050">
                          <a:effectLst/>
                        </a:rPr>
                        <a:t>648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1356515398"/>
                  </a:ext>
                </a:extLst>
              </a:tr>
              <a:tr h="423954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10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VIT-L-14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 err="1" smtClean="0">
                          <a:effectLst/>
                        </a:rPr>
                        <a:t>Resize</a:t>
                      </a:r>
                      <a:r>
                        <a:rPr lang="ru-RU" sz="1050" dirty="0" smtClean="0">
                          <a:effectLst/>
                        </a:rPr>
                        <a:t>(</a:t>
                      </a:r>
                      <a:r>
                        <a:rPr lang="en-US" sz="1050" dirty="0" smtClean="0">
                          <a:effectLst/>
                        </a:rPr>
                        <a:t>224</a:t>
                      </a:r>
                      <a:r>
                        <a:rPr lang="ru-RU" sz="1050" dirty="0" smtClean="0">
                          <a:effectLst/>
                        </a:rPr>
                        <a:t>); </a:t>
                      </a:r>
                      <a:r>
                        <a:rPr lang="ru-RU" sz="1050" dirty="0" err="1" smtClean="0">
                          <a:effectLst/>
                        </a:rPr>
                        <a:t>RandomHorizontalFlip</a:t>
                      </a:r>
                      <a:r>
                        <a:rPr lang="ru-RU" sz="1050" dirty="0" smtClean="0">
                          <a:effectLst/>
                        </a:rPr>
                        <a:t>; </a:t>
                      </a:r>
                      <a:r>
                        <a:rPr lang="ru-RU" sz="1050" spc="75" dirty="0" err="1" smtClean="0">
                          <a:effectLst/>
                        </a:rPr>
                        <a:t>CenterCrop</a:t>
                      </a:r>
                      <a:r>
                        <a:rPr lang="en-US" sz="1050" spc="75" dirty="0" smtClean="0">
                          <a:effectLst/>
                        </a:rPr>
                        <a:t>(224);</a:t>
                      </a:r>
                      <a:r>
                        <a:rPr lang="ru-RU" sz="1050" spc="75" dirty="0" smtClean="0">
                          <a:effectLst/>
                        </a:rPr>
                        <a:t> </a:t>
                      </a:r>
                      <a:r>
                        <a:rPr lang="en-US" sz="1050" spc="75" dirty="0" err="1" smtClean="0">
                          <a:effectLst/>
                        </a:rPr>
                        <a:t>ColorJitter</a:t>
                      </a:r>
                      <a:r>
                        <a:rPr lang="en-US" sz="1050" spc="75" dirty="0" smtClean="0">
                          <a:effectLst/>
                        </a:rPr>
                        <a:t>(0.9,0.9,0.9)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20 </a:t>
                      </a:r>
                      <a:r>
                        <a:rPr lang="ru-RU" sz="1050" dirty="0">
                          <a:effectLst/>
                        </a:rPr>
                        <a:t>эпох</a:t>
                      </a:r>
                      <a:r>
                        <a:rPr lang="en-US" sz="1050" dirty="0" smtClean="0">
                          <a:effectLst/>
                        </a:rPr>
                        <a:t>, LR </a:t>
                      </a:r>
                      <a:r>
                        <a:rPr lang="en-US" sz="1050" dirty="0">
                          <a:effectLst/>
                        </a:rPr>
                        <a:t>= </a:t>
                      </a:r>
                      <a:r>
                        <a:rPr lang="en-US" sz="1050" dirty="0" smtClean="0">
                          <a:effectLst/>
                        </a:rPr>
                        <a:t>0.03,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CyclicLR</a:t>
                      </a:r>
                      <a:r>
                        <a:rPr lang="en-US" sz="1050" dirty="0" smtClean="0">
                          <a:effectLst/>
                        </a:rPr>
                        <a:t>(</a:t>
                      </a:r>
                      <a:r>
                        <a:rPr lang="en-US" sz="1050" dirty="0" err="1" smtClean="0">
                          <a:effectLst/>
                        </a:rPr>
                        <a:t>lr</a:t>
                      </a:r>
                      <a:r>
                        <a:rPr lang="en-US" sz="1050" dirty="0" smtClean="0">
                          <a:effectLst/>
                        </a:rPr>
                        <a:t>=0.003 </a:t>
                      </a:r>
                      <a:r>
                        <a:rPr lang="en-US" sz="1050" dirty="0" err="1">
                          <a:effectLst/>
                        </a:rPr>
                        <a:t>max_lr</a:t>
                      </a:r>
                      <a:r>
                        <a:rPr lang="en-US" sz="1050" dirty="0">
                          <a:effectLst/>
                        </a:rPr>
                        <a:t>=0.03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r>
                        <a:rPr lang="en-US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0.967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0.</a:t>
                      </a:r>
                      <a:r>
                        <a:rPr lang="en-US" sz="1050" dirty="0">
                          <a:effectLst/>
                        </a:rPr>
                        <a:t>7</a:t>
                      </a:r>
                      <a:r>
                        <a:rPr lang="ru-RU" sz="1050" dirty="0">
                          <a:effectLst/>
                        </a:rPr>
                        <a:t>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4001" marR="24001" marT="0" marB="0"/>
                </a:tc>
                <a:extLst>
                  <a:ext uri="{0D108BD9-81ED-4DB2-BD59-A6C34878D82A}">
                    <a16:rowId xmlns:a16="http://schemas.microsoft.com/office/drawing/2014/main" val="89865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9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385265" y="354955"/>
            <a:ext cx="5861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400"/>
              <a:t>9</a:t>
            </a:fld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72337" y="261180"/>
            <a:ext cx="6281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35728" y="395992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DF251-3F67-4A3F-9A52-7F436C0F2ECB}"/>
              </a:ext>
            </a:extLst>
          </p:cNvPr>
          <p:cNvSpPr txBox="1"/>
          <p:nvPr/>
        </p:nvSpPr>
        <p:spPr>
          <a:xfrm>
            <a:off x="11385264" y="354956"/>
            <a:ext cx="586147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D986E3E1-D644-47B1-AB41-477027144090}" type="slidenum">
              <a:rPr lang="ru-RU" sz="2133">
                <a:solidFill>
                  <a:srgbClr val="002060"/>
                </a:solidFill>
                <a:latin typeface="Franklin Gothic Demi" panose="020B0703020102020204" pitchFamily="34" charset="0"/>
              </a:rPr>
              <a:pPr/>
              <a:t>9</a:t>
            </a:fld>
            <a:endParaRPr lang="ru-RU" sz="2133" dirty="0">
              <a:solidFill>
                <a:srgbClr val="00206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1" y="189753"/>
            <a:ext cx="5632639" cy="57692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6430" y="1077537"/>
            <a:ext cx="10058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latin typeface="+mj-lt"/>
              </a:rPr>
              <a:t>РУЗУЛЬТАТЫ</a:t>
            </a:r>
            <a:endParaRPr lang="en-US" b="1" dirty="0" smtClean="0">
              <a:latin typeface="+mj-lt"/>
            </a:endParaRPr>
          </a:p>
          <a:p>
            <a:pPr lvl="0" algn="ctr"/>
            <a:endParaRPr lang="ru-RU" b="1" dirty="0">
              <a:latin typeface="+mj-lt"/>
            </a:endParaRPr>
          </a:p>
          <a:p>
            <a:r>
              <a:rPr lang="ru-RU" i="1" dirty="0"/>
              <a:t>Полученные результаты</a:t>
            </a:r>
          </a:p>
          <a:p>
            <a:r>
              <a:rPr lang="ru-RU" dirty="0"/>
              <a:t>	В ходе проведенных экспериментов для каждой тестируемой модели были посчитаны метрики </a:t>
            </a:r>
            <a:r>
              <a:rPr lang="en-US" dirty="0"/>
              <a:t>Accuracy</a:t>
            </a:r>
            <a:r>
              <a:rPr lang="ru-RU" dirty="0"/>
              <a:t> для обучающей и </a:t>
            </a:r>
            <a:r>
              <a:rPr lang="ru-RU" dirty="0" err="1"/>
              <a:t>валидационной</a:t>
            </a:r>
            <a:r>
              <a:rPr lang="ru-RU" dirty="0"/>
              <a:t> выборки, </a:t>
            </a:r>
            <a:r>
              <a:rPr lang="ru-RU" dirty="0" smtClean="0"/>
              <a:t>представленные. </a:t>
            </a:r>
            <a:r>
              <a:rPr lang="ru-RU" dirty="0"/>
              <a:t>Согласно этим метрикам лучшей моделью была признана </a:t>
            </a:r>
            <a:r>
              <a:rPr lang="ru-RU" b="1" dirty="0" smtClean="0"/>
              <a:t>ViT_H_14 не являющейся </a:t>
            </a:r>
            <a:r>
              <a:rPr lang="ru-RU" b="1" dirty="0" err="1" smtClean="0"/>
              <a:t>сверточной</a:t>
            </a:r>
            <a:r>
              <a:rPr lang="ru-RU" b="1" dirty="0" smtClean="0"/>
              <a:t> нейронной сетью</a:t>
            </a:r>
            <a:r>
              <a:rPr lang="ru-RU" dirty="0" smtClean="0"/>
              <a:t>  и относящаяся к классу визуальных преобразователей с </a:t>
            </a:r>
            <a:r>
              <a:rPr lang="ru-RU" dirty="0" err="1"/>
              <a:t>предобученными</a:t>
            </a:r>
            <a:r>
              <a:rPr lang="ru-RU" dirty="0"/>
              <a:t>  весами  </a:t>
            </a:r>
            <a:r>
              <a:rPr lang="ru-RU" b="1" dirty="0"/>
              <a:t>IMAGENET1K_SWAG_LINEAR_V1</a:t>
            </a:r>
            <a:r>
              <a:rPr lang="ru-RU" dirty="0"/>
              <a:t>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использованием </a:t>
            </a:r>
          </a:p>
          <a:p>
            <a:r>
              <a:rPr lang="en-US" dirty="0"/>
              <a:t>optimizer = </a:t>
            </a:r>
            <a:r>
              <a:rPr lang="en-US" dirty="0" err="1"/>
              <a:t>torch.optim.SGD</a:t>
            </a:r>
            <a:r>
              <a:rPr lang="en-US" dirty="0"/>
              <a:t>(</a:t>
            </a:r>
            <a:r>
              <a:rPr lang="en-US" dirty="0" err="1"/>
              <a:t>fine_tuning_model.parameters</a:t>
            </a:r>
            <a:r>
              <a:rPr lang="en-US" dirty="0"/>
              <a:t>(), </a:t>
            </a:r>
            <a:r>
              <a:rPr lang="en-US" dirty="0" err="1"/>
              <a:t>lr</a:t>
            </a:r>
            <a:r>
              <a:rPr lang="en-US" dirty="0"/>
              <a:t>=0.01)</a:t>
            </a:r>
            <a:endParaRPr lang="ru-RU" dirty="0"/>
          </a:p>
          <a:p>
            <a:r>
              <a:rPr lang="en-US" dirty="0"/>
              <a:t>scheduler = </a:t>
            </a:r>
            <a:r>
              <a:rPr lang="en-US" dirty="0" err="1"/>
              <a:t>torch.optim.lr_scheduler.CyclicLR</a:t>
            </a:r>
            <a:r>
              <a:rPr lang="en-US" dirty="0"/>
              <a:t>(optimizer, </a:t>
            </a:r>
            <a:r>
              <a:rPr lang="en-US" dirty="0" err="1"/>
              <a:t>base_lr</a:t>
            </a:r>
            <a:r>
              <a:rPr lang="en-US" dirty="0"/>
              <a:t>=0.001, </a:t>
            </a:r>
            <a:r>
              <a:rPr lang="en-US" dirty="0" err="1"/>
              <a:t>max_lr</a:t>
            </a:r>
            <a:r>
              <a:rPr lang="en-US" dirty="0"/>
              <a:t>=0.01</a:t>
            </a:r>
            <a:r>
              <a:rPr lang="en-US" dirty="0" smtClean="0"/>
              <a:t>)</a:t>
            </a:r>
          </a:p>
          <a:p>
            <a:endParaRPr lang="ru-RU" dirty="0"/>
          </a:p>
          <a:p>
            <a:r>
              <a:rPr lang="en-US" dirty="0"/>
              <a:t> </a:t>
            </a:r>
            <a:endParaRPr lang="ru-RU" dirty="0"/>
          </a:p>
          <a:p>
            <a:r>
              <a:rPr lang="en-US" dirty="0"/>
              <a:t> 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397100"/>
              </p:ext>
            </p:extLst>
          </p:nvPr>
        </p:nvGraphicFramePr>
        <p:xfrm>
          <a:off x="902323" y="3473106"/>
          <a:ext cx="6953250" cy="116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3790">
                  <a:extLst>
                    <a:ext uri="{9D8B030D-6E8A-4147-A177-3AD203B41FA5}">
                      <a16:colId xmlns:a16="http://schemas.microsoft.com/office/drawing/2014/main" val="1034976839"/>
                    </a:ext>
                  </a:extLst>
                </a:gridCol>
                <a:gridCol w="3299460">
                  <a:extLst>
                    <a:ext uri="{9D8B030D-6E8A-4147-A177-3AD203B41FA5}">
                      <a16:colId xmlns:a16="http://schemas.microsoft.com/office/drawing/2014/main" val="773835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acc@1 (on ImageNet-1K)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85.708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6983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num_params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632 045 800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6219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min_size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height=224, width=224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47142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GFLOPS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167.29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48805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File size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4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2411.2 MB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52875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4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1080</Words>
  <Application>Microsoft Office PowerPoint</Application>
  <PresentationFormat>Широкоэкранный</PresentationFormat>
  <Paragraphs>233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SimSun</vt:lpstr>
      <vt:lpstr>Arial</vt:lpstr>
      <vt:lpstr>Calibri</vt:lpstr>
      <vt:lpstr>Calibri Light</vt:lpstr>
      <vt:lpstr>Franklin Gothic Book</vt:lpstr>
      <vt:lpstr>Franklin Gothic Demi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АО "Связьтранснефть"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отказов и повреждений  на сети связи АО «Связьтранснефть»  за период 01.01.2023-30.06.2023</dc:title>
  <dc:creator>Буйвал Ольга Витальевна,(6553)4274</dc:creator>
  <cp:lastModifiedBy>Уваров Дмитрий Викторович,(6170)2203</cp:lastModifiedBy>
  <cp:revision>173</cp:revision>
  <cp:lastPrinted>2023-07-11T13:03:02Z</cp:lastPrinted>
  <dcterms:created xsi:type="dcterms:W3CDTF">2023-07-05T07:11:09Z</dcterms:created>
  <dcterms:modified xsi:type="dcterms:W3CDTF">2024-01-19T11:49:43Z</dcterms:modified>
</cp:coreProperties>
</file>